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28"/>
  </p:notesMasterIdLst>
  <p:sldIdLst>
    <p:sldId id="269" r:id="rId5"/>
    <p:sldId id="270" r:id="rId6"/>
    <p:sldId id="271" r:id="rId7"/>
    <p:sldId id="272" r:id="rId8"/>
    <p:sldId id="257" r:id="rId9"/>
    <p:sldId id="273" r:id="rId10"/>
    <p:sldId id="274" r:id="rId11"/>
    <p:sldId id="275" r:id="rId12"/>
    <p:sldId id="280" r:id="rId13"/>
    <p:sldId id="281" r:id="rId14"/>
    <p:sldId id="282" r:id="rId15"/>
    <p:sldId id="276" r:id="rId16"/>
    <p:sldId id="279" r:id="rId17"/>
    <p:sldId id="277" r:id="rId18"/>
    <p:sldId id="283" r:id="rId19"/>
    <p:sldId id="284" r:id="rId20"/>
    <p:sldId id="285" r:id="rId21"/>
    <p:sldId id="286" r:id="rId22"/>
    <p:sldId id="287" r:id="rId23"/>
    <p:sldId id="288" r:id="rId24"/>
    <p:sldId id="291" r:id="rId25"/>
    <p:sldId id="289" r:id="rId26"/>
    <p:sldId id="29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6EA23-0339-4E46-9F25-7D838E79EF17}" type="datetimeFigureOut">
              <a:rPr lang="en-US" smtClean="0"/>
              <a:t>8/31/2019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81925-CA98-455D-A45B-7A71D36D90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C2E5755-BE71-42AB-90F6-2F0E564E55A6}" type="datetime1">
              <a:rPr lang="en-US" smtClean="0"/>
              <a:t>8/31/2019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C607-3EF5-436E-A362-C37FB4F54254}" type="datetime1">
              <a:rPr lang="en-US" smtClean="0"/>
              <a:t>8/31/2019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AF28-6DF0-4504-9918-536BB1B9FA11}" type="datetime1">
              <a:rPr lang="en-US" smtClean="0"/>
              <a:t>8/31/2019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68CF-544E-4644-A5ED-8BFA55AC904A}" type="datetime1">
              <a:rPr lang="en-US" smtClean="0"/>
              <a:t>8/31/2019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20DED0-842D-4236-8DE2-847A33CFA49E}" type="datetime1">
              <a:rPr lang="en-US" smtClean="0"/>
              <a:t>8/31/2019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3E865-D6F4-43E8-B056-5F77FF98F8C7}" type="datetime1">
              <a:rPr lang="en-US" smtClean="0"/>
              <a:t>8/31/2019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2656-D9E5-45DE-AB78-A02B96C0D337}" type="datetime1">
              <a:rPr lang="en-US" smtClean="0"/>
              <a:t>8/31/2019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DD20B-CD57-45CB-9DE3-30B0CB335A7F}" type="datetime1">
              <a:rPr lang="en-US" smtClean="0"/>
              <a:t>8/31/2019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F8FB-3BFB-4C6B-BFA1-0EF9A6BEF927}" type="datetime1">
              <a:rPr lang="en-US" smtClean="0"/>
              <a:t>8/31/2019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B5E6-956A-4BA4-975A-E7DEF0A26FCD}" type="datetime1">
              <a:rPr lang="en-US" smtClean="0"/>
              <a:t>8/31/2019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274AE70-3B2E-4296-B975-61046C051972}" type="datetime1">
              <a:rPr lang="en-US" smtClean="0"/>
              <a:t>8/31/2019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4758159-BAD0-408E-BBE1-96B668F1C589}" type="datetime1">
              <a:rPr lang="en-US" smtClean="0"/>
              <a:t>8/31/2019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461504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of Electrical Output Power of Combined Cycle Power Plant </a:t>
            </a: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033" y="430358"/>
            <a:ext cx="8153792" cy="85196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Multivariable  Linear  Regression</a:t>
            </a: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36BB4-D470-42B7-A3D5-1B30D296AF26}"/>
              </a:ext>
            </a:extLst>
          </p:cNvPr>
          <p:cNvSpPr txBox="1"/>
          <p:nvPr/>
        </p:nvSpPr>
        <p:spPr>
          <a:xfrm>
            <a:off x="2276475" y="1824417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time a multivariable linear regression model was fit that included all 4 features and a 80-20 % split to see how this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affects output. We got the following result: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 Score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0.9291122029295451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3.6035800582771387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 Error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20.552286757899513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Squared Error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4.533462998404146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5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8"/>
            <a:ext cx="3703316" cy="5469848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vs Predicted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D4A98D-5044-4B7C-A92C-469DB5EED340}"/>
              </a:ext>
            </a:extLst>
          </p:cNvPr>
          <p:cNvSpPr/>
          <p:nvPr/>
        </p:nvSpPr>
        <p:spPr>
          <a:xfrm>
            <a:off x="573409" y="766573"/>
            <a:ext cx="3703316" cy="538162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A75D6A2-95FF-4F55-8BCA-AB4FE511D42D}"/>
              </a:ext>
            </a:extLst>
          </p:cNvPr>
          <p:cNvSpPr txBox="1">
            <a:spLocks/>
          </p:cNvSpPr>
          <p:nvPr/>
        </p:nvSpPr>
        <p:spPr>
          <a:xfrm>
            <a:off x="3838380" y="102847"/>
            <a:ext cx="8258369" cy="992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Multivariable Linear Regression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F871E3D-2894-4D6A-9943-628E6B0E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8977"/>
            <a:ext cx="5448134" cy="369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742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033" y="430358"/>
            <a:ext cx="8153792" cy="85196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Forests</a:t>
            </a: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36BB4-D470-42B7-A3D5-1B30D296AF26}"/>
              </a:ext>
            </a:extLst>
          </p:cNvPr>
          <p:cNvSpPr txBox="1"/>
          <p:nvPr/>
        </p:nvSpPr>
        <p:spPr>
          <a:xfrm>
            <a:off x="1876033" y="1642638"/>
            <a:ext cx="8229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RandomForestRegressor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we fit a model onto our dataset and again used a 80-20 split for training and test data. We then got the following results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A44A6-F902-489E-9550-FC610B60AFA9}"/>
              </a:ext>
            </a:extLst>
          </p:cNvPr>
          <p:cNvSpPr txBox="1"/>
          <p:nvPr/>
        </p:nvSpPr>
        <p:spPr>
          <a:xfrm>
            <a:off x="2041053" y="3156543"/>
            <a:ext cx="6693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 Score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0.9992632731425197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0.1626210284281235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 Error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0.21375685911371162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Squared Error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0.4623384681309913</a:t>
            </a:r>
          </a:p>
        </p:txBody>
      </p:sp>
    </p:spTree>
    <p:extLst>
      <p:ext uri="{BB962C8B-B14F-4D97-AF65-F5344CB8AC3E}">
        <p14:creationId xmlns:p14="http://schemas.microsoft.com/office/powerpoint/2010/main" val="1811475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8"/>
            <a:ext cx="3703316" cy="5469848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vs Predicted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D4A98D-5044-4B7C-A92C-469DB5EED340}"/>
              </a:ext>
            </a:extLst>
          </p:cNvPr>
          <p:cNvSpPr/>
          <p:nvPr/>
        </p:nvSpPr>
        <p:spPr>
          <a:xfrm>
            <a:off x="573409" y="766573"/>
            <a:ext cx="3703316" cy="538162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26F32AA-B864-4D08-9EAD-50B194FC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760" y="1416219"/>
            <a:ext cx="5932404" cy="402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A75D6A2-95FF-4F55-8BCA-AB4FE511D42D}"/>
              </a:ext>
            </a:extLst>
          </p:cNvPr>
          <p:cNvSpPr txBox="1">
            <a:spLocks/>
          </p:cNvSpPr>
          <p:nvPr/>
        </p:nvSpPr>
        <p:spPr>
          <a:xfrm>
            <a:off x="4226993" y="-27370"/>
            <a:ext cx="8153792" cy="851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Forests</a:t>
            </a:r>
          </a:p>
        </p:txBody>
      </p:sp>
    </p:spTree>
    <p:extLst>
      <p:ext uri="{BB962C8B-B14F-4D97-AF65-F5344CB8AC3E}">
        <p14:creationId xmlns:p14="http://schemas.microsoft.com/office/powerpoint/2010/main" val="3770858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033" y="430358"/>
            <a:ext cx="8153792" cy="85196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Forests</a:t>
            </a: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D86A7E-E4A0-4B44-9D6E-6FC279287004}"/>
              </a:ext>
            </a:extLst>
          </p:cNvPr>
          <p:cNvSpPr txBox="1"/>
          <p:nvPr/>
        </p:nvSpPr>
        <p:spPr>
          <a:xfrm>
            <a:off x="1924050" y="1852612"/>
            <a:ext cx="8343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model fit well but for further understanding we visualized a single decision tree to examine the forest.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tree is huge containing many layers!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For our purpose we showed only a small portion of 3 layers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Note: The two features that were used to make the decision were ‘Average temperature’ and ‘vacuum’.</a:t>
            </a:r>
          </a:p>
        </p:txBody>
      </p:sp>
    </p:spTree>
    <p:extLst>
      <p:ext uri="{BB962C8B-B14F-4D97-AF65-F5344CB8AC3E}">
        <p14:creationId xmlns:p14="http://schemas.microsoft.com/office/powerpoint/2010/main" val="3135638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D1F2-F529-494B-A2D5-D159293A0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633069"/>
            <a:ext cx="9296400" cy="757581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- Decision Tree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C1F2560-34D5-4409-B300-D7B4CA338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5800"/>
            <a:ext cx="12192000" cy="418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691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033" y="430358"/>
            <a:ext cx="8153792" cy="85196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Forests</a:t>
            </a: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D86A7E-E4A0-4B44-9D6E-6FC279287004}"/>
              </a:ext>
            </a:extLst>
          </p:cNvPr>
          <p:cNvSpPr txBox="1"/>
          <p:nvPr/>
        </p:nvSpPr>
        <p:spPr>
          <a:xfrm>
            <a:off x="1924050" y="1852612"/>
            <a:ext cx="8343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We then calculated the feature importance to test our hypothesis that ‘temperature’ and ‘vacuum’  indeed has the most affect on output.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r>
              <a:rPr lang="en-US" dirty="0"/>
              <a:t>		Variable: 	</a:t>
            </a:r>
            <a:r>
              <a:rPr lang="en-US" dirty="0" err="1"/>
              <a:t>Avg_Temp</a:t>
            </a:r>
            <a:r>
              <a:rPr lang="en-US" dirty="0"/>
              <a:t>             Importance: 	0.89</a:t>
            </a:r>
          </a:p>
          <a:p>
            <a:r>
              <a:rPr lang="en-US" dirty="0"/>
              <a:t>		Variable: 	Vacuum                Importance: 	0.08</a:t>
            </a:r>
          </a:p>
          <a:p>
            <a:r>
              <a:rPr lang="en-US" dirty="0"/>
              <a:t>		Variable: 	</a:t>
            </a:r>
            <a:r>
              <a:rPr lang="en-US" dirty="0" err="1"/>
              <a:t>Avg_Pressure</a:t>
            </a:r>
            <a:r>
              <a:rPr lang="en-US" dirty="0"/>
              <a:t>        Importance:	 0.02</a:t>
            </a:r>
          </a:p>
          <a:p>
            <a:r>
              <a:rPr lang="en-US" dirty="0"/>
              <a:t>		Variable: 	Humidity               Importance: 	0.02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Later a bar graph was plotted to visualize the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146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D1F2-F529-494B-A2D5-D159293A0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633069"/>
            <a:ext cx="9296400" cy="7575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–Feature Importance Graph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2383BBB-79BA-45DA-A4CE-8E56E117C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1714500"/>
            <a:ext cx="4948237" cy="439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97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033" y="430358"/>
            <a:ext cx="8153792" cy="85196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Forests</a:t>
            </a: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D86A7E-E4A0-4B44-9D6E-6FC279287004}"/>
              </a:ext>
            </a:extLst>
          </p:cNvPr>
          <p:cNvSpPr txBox="1"/>
          <p:nvPr/>
        </p:nvSpPr>
        <p:spPr>
          <a:xfrm>
            <a:off x="1924050" y="1852612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only the 2 most important feature we fit the random forest model again and got the same result of 99.96% accuracy.</a:t>
            </a: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50B4397C-12CF-4C61-A6A9-3ECC81F6E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7" y="2757128"/>
            <a:ext cx="3743325" cy="243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399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033" y="430358"/>
            <a:ext cx="8153792" cy="85196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Regression</a:t>
            </a: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36BB4-D470-42B7-A3D5-1B30D296AF26}"/>
              </a:ext>
            </a:extLst>
          </p:cNvPr>
          <p:cNvSpPr txBox="1"/>
          <p:nvPr/>
        </p:nvSpPr>
        <p:spPr>
          <a:xfrm>
            <a:off x="2276475" y="1824417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fit support vector regression model on the data and like the previous models this too had a 80-20 split and then we got the following result: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 Score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0.8657556503192526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3.7719542172024596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 Error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39.34637673246207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Squared Error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6.272669027811213</a:t>
            </a:r>
          </a:p>
        </p:txBody>
      </p:sp>
    </p:spTree>
    <p:extLst>
      <p:ext uri="{BB962C8B-B14F-4D97-AF65-F5344CB8AC3E}">
        <p14:creationId xmlns:p14="http://schemas.microsoft.com/office/powerpoint/2010/main" val="1161981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033" y="430358"/>
            <a:ext cx="8153792" cy="85196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0D0A4170-30EC-484D-9C43-D5E99BEF2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899796"/>
              </p:ext>
            </p:extLst>
          </p:nvPr>
        </p:nvGraphicFramePr>
        <p:xfrm>
          <a:off x="2173287" y="2277752"/>
          <a:ext cx="7475538" cy="22879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19050">
                  <a:extLst>
                    <a:ext uri="{9D8B030D-6E8A-4147-A177-3AD203B41FA5}">
                      <a16:colId xmlns:a16="http://schemas.microsoft.com/office/drawing/2014/main" val="426401723"/>
                    </a:ext>
                  </a:extLst>
                </a:gridCol>
                <a:gridCol w="3056488">
                  <a:extLst>
                    <a:ext uri="{9D8B030D-6E8A-4147-A177-3AD203B41FA5}">
                      <a16:colId xmlns:a16="http://schemas.microsoft.com/office/drawing/2014/main" val="2033730256"/>
                    </a:ext>
                  </a:extLst>
                </a:gridCol>
              </a:tblGrid>
              <a:tr h="5492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Ishrat Jahan Ananya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1631636042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833468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Shamima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Haque Priya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1620069042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15226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Nabiul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Hoque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Khandakar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1631164642</a:t>
                      </a:r>
                      <a:r>
                        <a:rPr lang="en-US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360235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Shadman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S. Khan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1611918042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750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884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8"/>
            <a:ext cx="3703316" cy="5469848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vs Predicted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D4A98D-5044-4B7C-A92C-469DB5EED340}"/>
              </a:ext>
            </a:extLst>
          </p:cNvPr>
          <p:cNvSpPr/>
          <p:nvPr/>
        </p:nvSpPr>
        <p:spPr>
          <a:xfrm>
            <a:off x="573409" y="766573"/>
            <a:ext cx="3703316" cy="538162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A75D6A2-95FF-4F55-8BCA-AB4FE511D42D}"/>
              </a:ext>
            </a:extLst>
          </p:cNvPr>
          <p:cNvSpPr txBox="1">
            <a:spLocks/>
          </p:cNvSpPr>
          <p:nvPr/>
        </p:nvSpPr>
        <p:spPr>
          <a:xfrm>
            <a:off x="3838380" y="102847"/>
            <a:ext cx="8258369" cy="992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Regression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395D289-1AE0-479C-8865-D4E167746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99" y="1732302"/>
            <a:ext cx="5532355" cy="375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322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D1F2-F529-494B-A2D5-D159293A0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804943"/>
            <a:ext cx="9296400" cy="7575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KFold for optimal results with K=5</a:t>
            </a:r>
            <a:br>
              <a:rPr lang="en-US" b="1" dirty="0"/>
            </a:b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2A5AD-4F5C-46E2-BA13-644387FE4CAF}"/>
              </a:ext>
            </a:extLst>
          </p:cNvPr>
          <p:cNvSpPr txBox="1"/>
          <p:nvPr/>
        </p:nvSpPr>
        <p:spPr>
          <a:xfrm>
            <a:off x="1343025" y="1879156"/>
            <a:ext cx="9867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Validation was applied to compare and estimate how effective our models have been on the Test data.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accuracies were achieved: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Cross-Predicted Accuracy for Linear Regression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0.9286023992684798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Cross-Predicted Accuracy for Random Forest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0.9581134834394117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Cross-Predicted Accuracy for SVR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0.4153313655064198</a:t>
            </a:r>
          </a:p>
        </p:txBody>
      </p:sp>
    </p:spTree>
    <p:extLst>
      <p:ext uri="{BB962C8B-B14F-4D97-AF65-F5344CB8AC3E}">
        <p14:creationId xmlns:p14="http://schemas.microsoft.com/office/powerpoint/2010/main" val="4090686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033" y="430358"/>
            <a:ext cx="8153792" cy="85196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35D87-B287-49B6-B4AF-5D067E62FB14}"/>
              </a:ext>
            </a:extLst>
          </p:cNvPr>
          <p:cNvSpPr txBox="1"/>
          <p:nvPr/>
        </p:nvSpPr>
        <p:spPr>
          <a:xfrm>
            <a:off x="1876033" y="2119692"/>
            <a:ext cx="86681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per our analysis, it can be concluded that for our regression problem the best fit model was the random forest because it gave the best graph and the highest accuracy.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Furthermore, we can say the Electrical Output Power of Combined Cycle Power Plant is can be predicted and is greatly affected by the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hourly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ambient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74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3363CE-4DDA-4F5A-B515-9767AAE26C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80541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033" y="430358"/>
            <a:ext cx="8153792" cy="85196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36BB4-D470-42B7-A3D5-1B30D296AF26}"/>
              </a:ext>
            </a:extLst>
          </p:cNvPr>
          <p:cNvSpPr txBox="1"/>
          <p:nvPr/>
        </p:nvSpPr>
        <p:spPr>
          <a:xfrm>
            <a:off x="2257425" y="2119692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output power of a combined cycle power plant from ‘Temperature’, ‘Ambient pressure’, ‘Relative humidity’ &amp; ‘Relative vacuum’ data.</a:t>
            </a:r>
          </a:p>
        </p:txBody>
      </p:sp>
    </p:spTree>
    <p:extLst>
      <p:ext uri="{BB962C8B-B14F-4D97-AF65-F5344CB8AC3E}">
        <p14:creationId xmlns:p14="http://schemas.microsoft.com/office/powerpoint/2010/main" val="3292054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D1F2-F529-494B-A2D5-D159293A0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633069"/>
            <a:ext cx="9296400" cy="757581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theory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F75C3E-FA7F-4E9B-903F-2A090C0E1787}"/>
              </a:ext>
            </a:extLst>
          </p:cNvPr>
          <p:cNvSpPr txBox="1"/>
          <p:nvPr/>
        </p:nvSpPr>
        <p:spPr>
          <a:xfrm>
            <a:off x="1152525" y="1695450"/>
            <a:ext cx="99726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artificial neural network, it is possible to understand the effects certain factors of environment has on the combined chemical power plant.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integrated cycle of power plants work in cyclic conditions. Thus making it hard to determine the facts that has an effect on the electrical power output.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target was to create a model for this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problem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will help us identify the ecological conditions and the natural factors that affect the production of required electrical power.</a:t>
            </a:r>
          </a:p>
        </p:txBody>
      </p:sp>
    </p:spTree>
    <p:extLst>
      <p:ext uri="{BB962C8B-B14F-4D97-AF65-F5344CB8AC3E}">
        <p14:creationId xmlns:p14="http://schemas.microsoft.com/office/powerpoint/2010/main" val="1292925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8"/>
            <a:ext cx="3703316" cy="5469848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D4F2D-6B79-4AE8-842D-8BE173C06785}"/>
              </a:ext>
            </a:extLst>
          </p:cNvPr>
          <p:cNvSpPr txBox="1"/>
          <p:nvPr/>
        </p:nvSpPr>
        <p:spPr>
          <a:xfrm>
            <a:off x="5514975" y="729430"/>
            <a:ext cx="558165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(T)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range 1.81°C to 37.11°C</a:t>
            </a:r>
          </a:p>
          <a:p>
            <a:pPr marL="342900" indent="-342900"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Ambient Pressure (AP)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range 992.89 to 1033.30 millibar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Humidity (RH)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range 25.56% to 100.16%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Exhaust Vacuum (V)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range 25.36 to 81.56 cm Hg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D4A98D-5044-4B7C-A92C-469DB5EED340}"/>
              </a:ext>
            </a:extLst>
          </p:cNvPr>
          <p:cNvSpPr/>
          <p:nvPr/>
        </p:nvSpPr>
        <p:spPr>
          <a:xfrm>
            <a:off x="573409" y="647700"/>
            <a:ext cx="3703316" cy="538162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37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D1F2-F529-494B-A2D5-D159293A0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633069"/>
            <a:ext cx="9296400" cy="7575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Visualization- Correlation using heatmap</a:t>
            </a:r>
          </a:p>
        </p:txBody>
      </p:sp>
      <p:pic>
        <p:nvPicPr>
          <p:cNvPr id="5" name="Picture 2" descr="https://lh4.googleusercontent.com/-AtDEv11gZEc7jlr0rfqxWFNH-Mc0D8D4V62mTPzag2g-nOFWnbqnU3gh92ZyMIfgcVmfY9HcUJr4hGxr7zPU-ohVIKVjwjbFuPXOby5aLRC_aMc7mCKNKLTJzlzHroZir91_r78">
            <a:extLst>
              <a:ext uri="{FF2B5EF4-FFF2-40B4-BE49-F238E27FC236}">
                <a16:creationId xmlns:a16="http://schemas.microsoft.com/office/drawing/2014/main" id="{ADC12FEA-237E-4120-9FE2-E0E1AF7E7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715" y="1690824"/>
            <a:ext cx="4842935" cy="476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757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D1F2-F529-494B-A2D5-D159293A0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633069"/>
            <a:ext cx="9296400" cy="757581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Visualization-</a:t>
            </a:r>
            <a:r>
              <a:rPr lang="en-US" sz="4400" dirty="0" err="1"/>
              <a:t>Pairplot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4.png">
            <a:extLst>
              <a:ext uri="{FF2B5EF4-FFF2-40B4-BE49-F238E27FC236}">
                <a16:creationId xmlns:a16="http://schemas.microsoft.com/office/drawing/2014/main" id="{86C79ED2-EE34-4654-83AC-BF68FF92FC5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906390" y="1738453"/>
            <a:ext cx="7875786" cy="330979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60948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033" y="430358"/>
            <a:ext cx="8153792" cy="85196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36BB4-D470-42B7-A3D5-1B30D296AF26}"/>
              </a:ext>
            </a:extLst>
          </p:cNvPr>
          <p:cNvSpPr txBox="1"/>
          <p:nvPr/>
        </p:nvSpPr>
        <p:spPr>
          <a:xfrm>
            <a:off x="2276475" y="1824417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chose average temperature and fit a linear regression model with a 80-20 % split to see how this attribute affects output. We got the following result: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 Score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0.8991563157354803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4.255253824973504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 Error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28.970517905485085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Squared Error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5.382426767312778</a:t>
            </a:r>
          </a:p>
        </p:txBody>
      </p:sp>
    </p:spTree>
    <p:extLst>
      <p:ext uri="{BB962C8B-B14F-4D97-AF65-F5344CB8AC3E}">
        <p14:creationId xmlns:p14="http://schemas.microsoft.com/office/powerpoint/2010/main" val="226207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691FF-CEF8-4290-BD99-E22D0929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8"/>
            <a:ext cx="3703316" cy="5469848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vs Predicted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D4A98D-5044-4B7C-A92C-469DB5EED340}"/>
              </a:ext>
            </a:extLst>
          </p:cNvPr>
          <p:cNvSpPr/>
          <p:nvPr/>
        </p:nvSpPr>
        <p:spPr>
          <a:xfrm>
            <a:off x="573409" y="766573"/>
            <a:ext cx="3703316" cy="538162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A75D6A2-95FF-4F55-8BCA-AB4FE511D42D}"/>
              </a:ext>
            </a:extLst>
          </p:cNvPr>
          <p:cNvSpPr txBox="1">
            <a:spLocks/>
          </p:cNvSpPr>
          <p:nvPr/>
        </p:nvSpPr>
        <p:spPr>
          <a:xfrm>
            <a:off x="3838380" y="102847"/>
            <a:ext cx="8258369" cy="992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933C09D-C955-47B2-B212-4F6EE15EB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893" y="1657350"/>
            <a:ext cx="5583657" cy="378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515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28D249-1983-451D-8451-059C0BA5C7B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design</Template>
  <TotalTime>0</TotalTime>
  <Words>691</Words>
  <Application>Microsoft Office PowerPoint</Application>
  <PresentationFormat>Widescreen</PresentationFormat>
  <Paragraphs>102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Century Gothic</vt:lpstr>
      <vt:lpstr>Garamond</vt:lpstr>
      <vt:lpstr>Times New Roman</vt:lpstr>
      <vt:lpstr>Wingdings</vt:lpstr>
      <vt:lpstr>Savon</vt:lpstr>
      <vt:lpstr>Prediction of Electrical Output Power of Combined Cycle Power Plant </vt:lpstr>
      <vt:lpstr>Team Members</vt:lpstr>
      <vt:lpstr>Problem</vt:lpstr>
      <vt:lpstr>Background theory</vt:lpstr>
      <vt:lpstr>Dataset Description</vt:lpstr>
      <vt:lpstr>Visualization- Correlation using heatmap</vt:lpstr>
      <vt:lpstr>Visualization-Pairplot</vt:lpstr>
      <vt:lpstr>Linear Regression</vt:lpstr>
      <vt:lpstr>True vs Predicted data</vt:lpstr>
      <vt:lpstr>Multivariable  Linear  Regression</vt:lpstr>
      <vt:lpstr>True vs Predicted data</vt:lpstr>
      <vt:lpstr>Random Forests</vt:lpstr>
      <vt:lpstr>True vs Predicted data</vt:lpstr>
      <vt:lpstr>Random Forests</vt:lpstr>
      <vt:lpstr>Random Forest - Decision Tree</vt:lpstr>
      <vt:lpstr>Random Forests</vt:lpstr>
      <vt:lpstr>Random Forest –Feature Importance Graph</vt:lpstr>
      <vt:lpstr>Random Forests</vt:lpstr>
      <vt:lpstr>Support Vector Regression</vt:lpstr>
      <vt:lpstr>True vs Predicted data</vt:lpstr>
      <vt:lpstr>KFold for optimal results with K=5 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2019-08-30T13:25:57Z</dcterms:created>
  <dcterms:modified xsi:type="dcterms:W3CDTF">2019-08-31T17:28:16Z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